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1" r:id="rId2"/>
  </p:sldMasterIdLst>
  <p:notesMasterIdLst>
    <p:notesMasterId r:id="rId14"/>
  </p:notesMasterIdLst>
  <p:sldIdLst>
    <p:sldId id="283" r:id="rId3"/>
    <p:sldId id="495" r:id="rId4"/>
    <p:sldId id="510" r:id="rId5"/>
    <p:sldId id="486" r:id="rId6"/>
    <p:sldId id="509" r:id="rId7"/>
    <p:sldId id="536" r:id="rId8"/>
    <p:sldId id="531" r:id="rId9"/>
    <p:sldId id="532" r:id="rId10"/>
    <p:sldId id="533" r:id="rId11"/>
    <p:sldId id="535" r:id="rId12"/>
    <p:sldId id="53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82362"/>
    <a:srgbClr val="DCDAF2"/>
    <a:srgbClr val="5461A6"/>
    <a:srgbClr val="8EC6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2152" autoAdjust="0"/>
    <p:restoredTop sz="77247" autoAdjust="0"/>
  </p:normalViewPr>
  <p:slideViewPr>
    <p:cSldViewPr snapToGrid="0" showGuides="1">
      <p:cViewPr varScale="1">
        <p:scale>
          <a:sx n="126" d="100"/>
          <a:sy n="126" d="100"/>
        </p:scale>
        <p:origin x="3816" y="17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93DAB-158A-5A4F-9571-82C3F1CD5879}" type="datetimeFigureOut">
              <a:rPr lang="fr-FR" smtClean="0"/>
              <a:t>14/03/2018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H"/>
              <a:t>Cliquez pour modifier les styles du texte du masque</a:t>
            </a:r>
          </a:p>
          <a:p>
            <a:pPr lvl="1"/>
            <a:r>
              <a:rPr lang="fr-CH"/>
              <a:t>Deuxième niveau</a:t>
            </a:r>
          </a:p>
          <a:p>
            <a:pPr lvl="2"/>
            <a:r>
              <a:rPr lang="fr-CH"/>
              <a:t>Troisième niveau</a:t>
            </a:r>
          </a:p>
          <a:p>
            <a:pPr lvl="3"/>
            <a:r>
              <a:rPr lang="fr-CH"/>
              <a:t>Quatrième niveau</a:t>
            </a:r>
          </a:p>
          <a:p>
            <a:pPr lvl="4"/>
            <a:r>
              <a:rPr lang="fr-CH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1EB006-2DD9-3946-AF15-09AAE92EA1E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659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4321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 smtClean="0"/>
              <a:t>Todays need: </a:t>
            </a:r>
          </a:p>
          <a:p>
            <a:r>
              <a:rPr lang="en-US" i="0" dirty="0" smtClean="0"/>
              <a:t>- </a:t>
            </a:r>
            <a:r>
              <a:rPr lang="en-US" i="0" dirty="0" err="1" smtClean="0"/>
              <a:t>git</a:t>
            </a:r>
            <a:r>
              <a:rPr lang="en-US" i="0" dirty="0" smtClean="0"/>
              <a:t> </a:t>
            </a:r>
          </a:p>
          <a:p>
            <a:r>
              <a:rPr lang="en-US" i="0" dirty="0" smtClean="0"/>
              <a:t>- </a:t>
            </a:r>
            <a:r>
              <a:rPr lang="en-US" i="0" dirty="0" err="1" smtClean="0"/>
              <a:t>docker</a:t>
            </a:r>
            <a:endParaRPr lang="en-US" i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1299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3321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3304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tif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tif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tiff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png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tif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tiff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la présentation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2934"/>
            <a:ext cx="12191999" cy="407891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0"/>
            <a:ext cx="12192000" cy="397256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14/03/2018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0" y="3972560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4856480"/>
            <a:ext cx="12192000" cy="200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0965" y="4856483"/>
            <a:ext cx="11550067" cy="1023485"/>
          </a:xfrm>
        </p:spPr>
        <p:txBody>
          <a:bodyPr anchor="ctr" anchorCtr="0">
            <a:normAutofit/>
          </a:bodyPr>
          <a:lstStyle>
            <a:lvl1pPr algn="r"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0965" y="5906347"/>
            <a:ext cx="11550067" cy="423622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4933" y="4427884"/>
            <a:ext cx="2722983" cy="28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4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14/03/2018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pic>
        <p:nvPicPr>
          <p:cNvPr id="7" name="Image 7" descr="ps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4175" y="5313847"/>
            <a:ext cx="1350965" cy="361720"/>
          </a:xfrm>
          <a:prstGeom prst="rect">
            <a:avLst/>
          </a:prstGeom>
        </p:spPr>
      </p:pic>
      <p:pic>
        <p:nvPicPr>
          <p:cNvPr id="9" name="Image 19" descr="eawag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4523" y="6126880"/>
            <a:ext cx="1388533" cy="260350"/>
          </a:xfrm>
          <a:prstGeom prst="rect">
            <a:avLst/>
          </a:prstGeom>
        </p:spPr>
      </p:pic>
      <p:pic>
        <p:nvPicPr>
          <p:cNvPr id="10" name="Image 4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3522" y="6041611"/>
            <a:ext cx="1264113" cy="455081"/>
          </a:xfrm>
          <a:prstGeom prst="rect">
            <a:avLst/>
          </a:prstGeom>
        </p:spPr>
      </p:pic>
      <p:pic>
        <p:nvPicPr>
          <p:cNvPr id="11" name="Image 4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4240" y="5373574"/>
            <a:ext cx="1513328" cy="184640"/>
          </a:xfrm>
          <a:prstGeom prst="rect">
            <a:avLst/>
          </a:prstGeom>
        </p:spPr>
      </p:pic>
      <p:grpSp>
        <p:nvGrpSpPr>
          <p:cNvPr id="14" name="Groupe 13"/>
          <p:cNvGrpSpPr/>
          <p:nvPr userDrawn="1"/>
        </p:nvGrpSpPr>
        <p:grpSpPr>
          <a:xfrm>
            <a:off x="5587912" y="5933742"/>
            <a:ext cx="1573494" cy="507772"/>
            <a:chOff x="4754528" y="4908030"/>
            <a:chExt cx="1180121" cy="507772"/>
          </a:xfrm>
        </p:grpSpPr>
        <p:pic>
          <p:nvPicPr>
            <p:cNvPr id="12" name="Image 47" descr="wsl.png"/>
            <p:cNvPicPr>
              <a:picLocks noChangeAspect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54528" y="4908030"/>
              <a:ext cx="457200" cy="457200"/>
            </a:xfrm>
            <a:prstGeom prst="rect">
              <a:avLst/>
            </a:prstGeom>
          </p:spPr>
        </p:pic>
        <p:sp>
          <p:nvSpPr>
            <p:cNvPr id="13" name="ZoneTexte 48"/>
            <p:cNvSpPr txBox="1"/>
            <p:nvPr userDrawn="1"/>
          </p:nvSpPr>
          <p:spPr>
            <a:xfrm>
              <a:off x="5157753" y="5200358"/>
              <a:ext cx="7768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" dirty="0">
                  <a:latin typeface="Verdana"/>
                  <a:cs typeface="Verdana"/>
                </a:rPr>
                <a:t>Eidg. Forschungsanstalt für Wald</a:t>
              </a:r>
            </a:p>
            <a:p>
              <a:r>
                <a:rPr lang="fr-FR" sz="400" dirty="0">
                  <a:latin typeface="Verdana"/>
                  <a:cs typeface="Verdana"/>
                </a:rPr>
                <a:t>Schnee und Landschaft WSL</a:t>
              </a:r>
            </a:p>
          </p:txBody>
        </p:sp>
      </p:grp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577" y="5373574"/>
            <a:ext cx="1969955" cy="4333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9419" y="3498953"/>
            <a:ext cx="6193164" cy="120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33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1963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55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d ela présenta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2933"/>
            <a:ext cx="12191999" cy="186650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0"/>
            <a:ext cx="12192000" cy="186944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14/03/2018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-6647" y="1840963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2854960"/>
            <a:ext cx="12192000" cy="4003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66657" y="3482212"/>
            <a:ext cx="11550067" cy="1896104"/>
          </a:xfrm>
        </p:spPr>
        <p:txBody>
          <a:bodyPr anchor="ctr" anchorCtr="0">
            <a:normAutofit/>
          </a:bodyPr>
          <a:lstStyle>
            <a:lvl1pPr algn="r"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6657" y="5397127"/>
            <a:ext cx="11550067" cy="423622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2201" y="2319341"/>
            <a:ext cx="1899531" cy="37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31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219200" y="0"/>
            <a:ext cx="10972800" cy="7553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14/03/2018</a:t>
            </a:fld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9200" y="0"/>
            <a:ext cx="10972800" cy="755336"/>
          </a:xfrm>
        </p:spPr>
        <p:txBody>
          <a:bodyPr lIns="360000">
            <a:normAutofit/>
          </a:bodyPr>
          <a:lstStyle>
            <a:lvl1pPr algn="l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838200" cy="7553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7" name="Rectangle 6"/>
          <p:cNvSpPr/>
          <p:nvPr userDrawn="1"/>
        </p:nvSpPr>
        <p:spPr>
          <a:xfrm>
            <a:off x="704428" y="0"/>
            <a:ext cx="216747" cy="755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5630" y="6511808"/>
            <a:ext cx="1101345" cy="21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299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3"/>
            <a:ext cx="2072639" cy="685799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" y="-1"/>
            <a:ext cx="2228427" cy="685800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91060" y="3127003"/>
            <a:ext cx="2787701" cy="337756"/>
          </a:xfrm>
          <a:prstGeom prst="rect">
            <a:avLst/>
          </a:prstGeom>
          <a:solidFill>
            <a:srgbClr val="282362"/>
          </a:solidFill>
        </p:spPr>
      </p:pic>
      <p:sp>
        <p:nvSpPr>
          <p:cNvPr id="7" name="Rectangle 6"/>
          <p:cNvSpPr/>
          <p:nvPr userDrawn="1"/>
        </p:nvSpPr>
        <p:spPr>
          <a:xfrm>
            <a:off x="2072640" y="0"/>
            <a:ext cx="4470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/>
          <p:cNvSpPr/>
          <p:nvPr userDrawn="1"/>
        </p:nvSpPr>
        <p:spPr>
          <a:xfrm>
            <a:off x="3285068" y="0"/>
            <a:ext cx="890693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85070" y="3"/>
            <a:ext cx="8906932" cy="6857999"/>
          </a:xfrm>
        </p:spPr>
        <p:txBody>
          <a:bodyPr rIns="540000" anchor="ctr" anchorCtr="0">
            <a:normAutofit/>
          </a:bodyPr>
          <a:lstStyle>
            <a:lvl1pPr algn="r">
              <a:defRPr sz="54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du chapitre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190049" y="3177350"/>
            <a:ext cx="1424648" cy="49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295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51884" y="1298576"/>
            <a:ext cx="11640664" cy="477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l">
              <a:buFont typeface="Arial" pitchFamily="34" charset="0"/>
              <a:buChar char="•"/>
              <a:tabLst>
                <a:tab pos="479988" algn="l"/>
              </a:tabLst>
              <a:defRPr sz="2133" baseline="0">
                <a:solidFill>
                  <a:schemeClr val="bg2"/>
                </a:solidFill>
                <a:latin typeface="Arial" pitchFamily="34" charset="0"/>
              </a:defRPr>
            </a:lvl1pPr>
            <a:lvl2pPr>
              <a:buFont typeface="Arial" pitchFamily="34" charset="0"/>
              <a:buChar char="•"/>
              <a:defRPr>
                <a:solidFill>
                  <a:schemeClr val="bg2"/>
                </a:solidFill>
              </a:defRPr>
            </a:lvl2pPr>
            <a:lvl3pPr>
              <a:buFont typeface="Arial" pitchFamily="34" charset="0"/>
              <a:buNone/>
              <a:defRPr sz="2133" baseline="0">
                <a:solidFill>
                  <a:schemeClr val="bg2"/>
                </a:solidFill>
              </a:defRPr>
            </a:lvl3pPr>
            <a:lvl4pPr>
              <a:buFont typeface="Arial" pitchFamily="34" charset="0"/>
              <a:buChar char="•"/>
              <a:defRPr sz="2133" baseline="0">
                <a:solidFill>
                  <a:schemeClr val="bg2"/>
                </a:solidFill>
              </a:defRPr>
            </a:lvl4pPr>
            <a:lvl5pPr>
              <a:buFont typeface="Arial" pitchFamily="34" charset="0"/>
              <a:buNone/>
              <a:defRPr sz="2133" baseline="0">
                <a:solidFill>
                  <a:schemeClr val="bg2"/>
                </a:solidFill>
              </a:defRPr>
            </a:lvl5pPr>
          </a:lstStyle>
          <a:p>
            <a:pPr lv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218638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la présentation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2934"/>
            <a:ext cx="12191999" cy="407891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0"/>
            <a:ext cx="12192000" cy="397256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14/03/2018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3972560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4856480"/>
            <a:ext cx="12192000" cy="200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0965" y="4856484"/>
            <a:ext cx="11550067" cy="1023485"/>
          </a:xfrm>
        </p:spPr>
        <p:txBody>
          <a:bodyPr anchor="ctr" anchorCtr="0">
            <a:normAutofit/>
          </a:bodyPr>
          <a:lstStyle>
            <a:lvl1pPr algn="r">
              <a:defRPr sz="3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0965" y="5906347"/>
            <a:ext cx="11550067" cy="423622"/>
          </a:xfrm>
        </p:spPr>
        <p:txBody>
          <a:bodyPr/>
          <a:lstStyle>
            <a:lvl1pPr marL="0" indent="0" algn="r">
              <a:buNone/>
              <a:defRPr sz="1800" baseline="0">
                <a:solidFill>
                  <a:schemeClr val="bg1"/>
                </a:solidFill>
              </a:defRPr>
            </a:lvl1pPr>
            <a:lvl2pPr marL="342859" indent="0" algn="ctr">
              <a:buNone/>
              <a:defRPr sz="1500"/>
            </a:lvl2pPr>
            <a:lvl3pPr marL="685718" indent="0" algn="ctr">
              <a:buNone/>
              <a:defRPr sz="1350"/>
            </a:lvl3pPr>
            <a:lvl4pPr marL="1028577" indent="0" algn="ctr">
              <a:buNone/>
              <a:defRPr sz="1200"/>
            </a:lvl4pPr>
            <a:lvl5pPr marL="1371436" indent="0" algn="ctr">
              <a:buNone/>
              <a:defRPr sz="1200"/>
            </a:lvl5pPr>
            <a:lvl6pPr marL="1714295" indent="0" algn="ctr">
              <a:buNone/>
              <a:defRPr sz="1200"/>
            </a:lvl6pPr>
            <a:lvl7pPr marL="2057154" indent="0" algn="ctr">
              <a:buNone/>
              <a:defRPr sz="1200"/>
            </a:lvl7pPr>
            <a:lvl8pPr marL="2400013" indent="0" algn="ctr">
              <a:buNone/>
              <a:defRPr sz="1200"/>
            </a:lvl8pPr>
            <a:lvl9pPr marL="2742872" indent="0" algn="ctr">
              <a:buNone/>
              <a:defRPr sz="12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8821" y="4386559"/>
            <a:ext cx="1899531" cy="37088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la pré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2934"/>
            <a:ext cx="12191999" cy="407891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0"/>
            <a:ext cx="12192000" cy="397256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14/03/2018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3972560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4856480"/>
            <a:ext cx="12192000" cy="200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7329" y="2897990"/>
            <a:ext cx="11550067" cy="1023485"/>
          </a:xfrm>
        </p:spPr>
        <p:txBody>
          <a:bodyPr anchor="ctr" anchorCtr="0">
            <a:normAutofit/>
          </a:bodyPr>
          <a:lstStyle>
            <a:lvl1pPr algn="r">
              <a:defRPr sz="3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7329" y="5086198"/>
            <a:ext cx="11550067" cy="423622"/>
          </a:xfrm>
        </p:spPr>
        <p:txBody>
          <a:bodyPr/>
          <a:lstStyle>
            <a:lvl1pPr marL="0" indent="0" algn="r">
              <a:buNone/>
              <a:defRPr sz="1800" baseline="0">
                <a:solidFill>
                  <a:schemeClr val="bg1"/>
                </a:solidFill>
              </a:defRPr>
            </a:lvl1pPr>
            <a:lvl2pPr marL="342859" indent="0" algn="ctr">
              <a:buNone/>
              <a:defRPr sz="1500"/>
            </a:lvl2pPr>
            <a:lvl3pPr marL="685718" indent="0" algn="ctr">
              <a:buNone/>
              <a:defRPr sz="1350"/>
            </a:lvl3pPr>
            <a:lvl4pPr marL="1028577" indent="0" algn="ctr">
              <a:buNone/>
              <a:defRPr sz="1200"/>
            </a:lvl4pPr>
            <a:lvl5pPr marL="1371436" indent="0" algn="ctr">
              <a:buNone/>
              <a:defRPr sz="1200"/>
            </a:lvl5pPr>
            <a:lvl6pPr marL="1714295" indent="0" algn="ctr">
              <a:buNone/>
              <a:defRPr sz="1200"/>
            </a:lvl6pPr>
            <a:lvl7pPr marL="2057154" indent="0" algn="ctr">
              <a:buNone/>
              <a:defRPr sz="1200"/>
            </a:lvl7pPr>
            <a:lvl8pPr marL="2400013" indent="0" algn="ctr">
              <a:buNone/>
              <a:defRPr sz="1200"/>
            </a:lvl8pPr>
            <a:lvl9pPr marL="2742872" indent="0" algn="ctr">
              <a:buNone/>
              <a:defRPr sz="12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2957" y="4422552"/>
            <a:ext cx="2722983" cy="288237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la présenta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96"/>
          <a:stretch/>
        </p:blipFill>
        <p:spPr>
          <a:xfrm>
            <a:off x="3" y="2934"/>
            <a:ext cx="12191999" cy="486236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-1"/>
            <a:ext cx="12192000" cy="4781255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14/03/2018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4781255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5635700"/>
            <a:ext cx="12192000" cy="1222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5869" y="2335719"/>
            <a:ext cx="11550067" cy="1744135"/>
          </a:xfrm>
        </p:spPr>
        <p:txBody>
          <a:bodyPr anchor="ctr" anchorCtr="0">
            <a:normAutofit/>
          </a:bodyPr>
          <a:lstStyle>
            <a:lvl1pPr algn="r">
              <a:defRPr sz="3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5869" y="4079851"/>
            <a:ext cx="11550067" cy="423622"/>
          </a:xfrm>
        </p:spPr>
        <p:txBody>
          <a:bodyPr/>
          <a:lstStyle>
            <a:lvl1pPr marL="0" indent="0" algn="r">
              <a:buNone/>
              <a:defRPr sz="1800" baseline="0">
                <a:solidFill>
                  <a:schemeClr val="bg1"/>
                </a:solidFill>
              </a:defRPr>
            </a:lvl1pPr>
            <a:lvl2pPr marL="342859" indent="0" algn="ctr">
              <a:buNone/>
              <a:defRPr sz="1500"/>
            </a:lvl2pPr>
            <a:lvl3pPr marL="685718" indent="0" algn="ctr">
              <a:buNone/>
              <a:defRPr sz="1350"/>
            </a:lvl3pPr>
            <a:lvl4pPr marL="1028577" indent="0" algn="ctr">
              <a:buNone/>
              <a:defRPr sz="1200"/>
            </a:lvl4pPr>
            <a:lvl5pPr marL="1371436" indent="0" algn="ctr">
              <a:buNone/>
              <a:defRPr sz="1200"/>
            </a:lvl5pPr>
            <a:lvl6pPr marL="1714295" indent="0" algn="ctr">
              <a:buNone/>
              <a:defRPr sz="1200"/>
            </a:lvl6pPr>
            <a:lvl7pPr marL="2057154" indent="0" algn="ctr">
              <a:buNone/>
              <a:defRPr sz="1200"/>
            </a:lvl7pPr>
            <a:lvl8pPr marL="2400013" indent="0" algn="ctr">
              <a:buNone/>
              <a:defRPr sz="1200"/>
            </a:lvl8pPr>
            <a:lvl9pPr marL="2742872" indent="0" algn="ctr">
              <a:buNone/>
              <a:defRPr sz="12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2201" y="5180516"/>
            <a:ext cx="1899531" cy="37088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la pré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2934"/>
            <a:ext cx="12191999" cy="407891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0"/>
            <a:ext cx="12192000" cy="397256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14/03/2018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0" y="3972560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4856480"/>
            <a:ext cx="12192000" cy="200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7329" y="2897990"/>
            <a:ext cx="11550067" cy="1023485"/>
          </a:xfrm>
        </p:spPr>
        <p:txBody>
          <a:bodyPr anchor="ctr" anchorCtr="0">
            <a:normAutofit/>
          </a:bodyPr>
          <a:lstStyle>
            <a:lvl1pPr algn="r"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7329" y="5086198"/>
            <a:ext cx="11550067" cy="423622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2955" y="4422551"/>
            <a:ext cx="2722983" cy="28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8919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 ela présenta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2933"/>
            <a:ext cx="12191999" cy="186650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0"/>
            <a:ext cx="12192000" cy="186944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14/03/2018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-6647" y="1840963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2854960"/>
            <a:ext cx="12192000" cy="4003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66657" y="3482213"/>
            <a:ext cx="11550067" cy="1896104"/>
          </a:xfrm>
        </p:spPr>
        <p:txBody>
          <a:bodyPr anchor="ctr" anchorCtr="0">
            <a:normAutofit/>
          </a:bodyPr>
          <a:lstStyle>
            <a:lvl1pPr algn="r">
              <a:defRPr sz="3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6657" y="5397127"/>
            <a:ext cx="11550067" cy="423622"/>
          </a:xfrm>
        </p:spPr>
        <p:txBody>
          <a:bodyPr/>
          <a:lstStyle>
            <a:lvl1pPr marL="0" indent="0" algn="r">
              <a:buNone/>
              <a:defRPr sz="1800" baseline="0">
                <a:solidFill>
                  <a:schemeClr val="bg1"/>
                </a:solidFill>
              </a:defRPr>
            </a:lvl1pPr>
            <a:lvl2pPr marL="342859" indent="0" algn="ctr">
              <a:buNone/>
              <a:defRPr sz="1500"/>
            </a:lvl2pPr>
            <a:lvl3pPr marL="685718" indent="0" algn="ctr">
              <a:buNone/>
              <a:defRPr sz="1350"/>
            </a:lvl3pPr>
            <a:lvl4pPr marL="1028577" indent="0" algn="ctr">
              <a:buNone/>
              <a:defRPr sz="1200"/>
            </a:lvl4pPr>
            <a:lvl5pPr marL="1371436" indent="0" algn="ctr">
              <a:buNone/>
              <a:defRPr sz="1200"/>
            </a:lvl5pPr>
            <a:lvl6pPr marL="1714295" indent="0" algn="ctr">
              <a:buNone/>
              <a:defRPr sz="1200"/>
            </a:lvl6pPr>
            <a:lvl7pPr marL="2057154" indent="0" algn="ctr">
              <a:buNone/>
              <a:defRPr sz="1200"/>
            </a:lvl7pPr>
            <a:lvl8pPr marL="2400013" indent="0" algn="ctr">
              <a:buNone/>
              <a:defRPr sz="1200"/>
            </a:lvl8pPr>
            <a:lvl9pPr marL="2742872" indent="0" algn="ctr">
              <a:buNone/>
              <a:defRPr sz="12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2201" y="2319341"/>
            <a:ext cx="1899531" cy="37088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" y="4"/>
            <a:ext cx="2072639" cy="685799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" y="-1"/>
            <a:ext cx="2228427" cy="685800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91060" y="3127003"/>
            <a:ext cx="2787701" cy="337756"/>
          </a:xfrm>
          <a:prstGeom prst="rect">
            <a:avLst/>
          </a:prstGeom>
          <a:solidFill>
            <a:srgbClr val="282362"/>
          </a:solidFill>
        </p:spPr>
      </p:pic>
      <p:sp>
        <p:nvSpPr>
          <p:cNvPr id="7" name="Rectangle 6"/>
          <p:cNvSpPr/>
          <p:nvPr userDrawn="1"/>
        </p:nvSpPr>
        <p:spPr>
          <a:xfrm>
            <a:off x="2072640" y="0"/>
            <a:ext cx="4470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285068" y="0"/>
            <a:ext cx="890693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85070" y="4"/>
            <a:ext cx="8906932" cy="6857999"/>
          </a:xfrm>
        </p:spPr>
        <p:txBody>
          <a:bodyPr rIns="540000" anchor="ctr" anchorCtr="0">
            <a:normAutofit/>
          </a:bodyPr>
          <a:lstStyle>
            <a:lvl1pPr algn="r">
              <a:defRPr sz="405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du chapitre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190049" y="3177350"/>
            <a:ext cx="1424648" cy="494509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91060" y="3127003"/>
            <a:ext cx="2787701" cy="337756"/>
          </a:xfrm>
          <a:prstGeom prst="rect">
            <a:avLst/>
          </a:prstGeom>
          <a:solidFill>
            <a:srgbClr val="282362"/>
          </a:solidFill>
        </p:spPr>
      </p:pic>
      <p:sp>
        <p:nvSpPr>
          <p:cNvPr id="7" name="Rectangle 6"/>
          <p:cNvSpPr/>
          <p:nvPr userDrawn="1"/>
        </p:nvSpPr>
        <p:spPr>
          <a:xfrm>
            <a:off x="2072640" y="0"/>
            <a:ext cx="4470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285068" y="0"/>
            <a:ext cx="890693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450" y="1630009"/>
            <a:ext cx="7775785" cy="4788044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  <a:lvl4pPr marL="1028577" indent="0">
              <a:buNone/>
              <a:defRPr/>
            </a:lvl4pPr>
          </a:lstStyle>
          <a:p>
            <a:pPr lvl="0"/>
            <a:r>
              <a:rPr lang="fr-FR" dirty="0"/>
              <a:t>Partie 1</a:t>
            </a:r>
          </a:p>
          <a:p>
            <a:pPr lvl="0"/>
            <a:r>
              <a:rPr lang="fr-CH" dirty="0"/>
              <a:t>Partie 2</a:t>
            </a:r>
          </a:p>
          <a:p>
            <a:pPr lvl="0"/>
            <a:endParaRPr lang="fr-FR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763036" y="308215"/>
            <a:ext cx="7823197" cy="755336"/>
          </a:xfrm>
        </p:spPr>
        <p:txBody>
          <a:bodyPr lIns="360000">
            <a:normAutofit/>
          </a:bodyPr>
          <a:lstStyle>
            <a:lvl1pPr algn="l">
              <a:defRPr sz="27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Agenda</a:t>
            </a:r>
            <a:endParaRPr lang="en-US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"/>
            <a:ext cx="2519680" cy="685506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-2930"/>
            <a:ext cx="2519680" cy="6855069"/>
          </a:xfrm>
          <a:prstGeom prst="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 dirty="0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2072640" y="-2931"/>
            <a:ext cx="4470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190049" y="3177350"/>
            <a:ext cx="1424648" cy="494509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219200" y="0"/>
            <a:ext cx="10972800" cy="7553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6709"/>
            <a:ext cx="10515600" cy="4900254"/>
          </a:xfrm>
        </p:spPr>
        <p:txBody>
          <a:bodyPr/>
          <a:lstStyle>
            <a:lvl4pPr marL="1028577" indent="0">
              <a:buNone/>
              <a:defRPr/>
            </a:lvl4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14/03/2018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9200" y="0"/>
            <a:ext cx="10972800" cy="755336"/>
          </a:xfrm>
        </p:spPr>
        <p:txBody>
          <a:bodyPr lIns="360000">
            <a:normAutofit/>
          </a:bodyPr>
          <a:lstStyle>
            <a:lvl1pPr algn="l">
              <a:defRPr sz="2700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838200" cy="7553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704428" y="0"/>
            <a:ext cx="216747" cy="755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5631" y="6511808"/>
            <a:ext cx="1101345" cy="215037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219200" y="0"/>
            <a:ext cx="10972800" cy="7553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14/03/2018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9200" y="0"/>
            <a:ext cx="10972800" cy="755336"/>
          </a:xfrm>
        </p:spPr>
        <p:txBody>
          <a:bodyPr lIns="360000">
            <a:normAutofit/>
          </a:bodyPr>
          <a:lstStyle>
            <a:lvl1pPr algn="l">
              <a:defRPr sz="2700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838200" cy="7553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704428" y="0"/>
            <a:ext cx="216747" cy="755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5631" y="6511808"/>
            <a:ext cx="1101345" cy="215037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merci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2933"/>
            <a:ext cx="12191999" cy="186650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0"/>
            <a:ext cx="12192000" cy="186944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14/03/2018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-6647" y="1840963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2854960"/>
            <a:ext cx="12192000" cy="4003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0965" y="3276603"/>
            <a:ext cx="11550067" cy="3186871"/>
          </a:xfrm>
        </p:spPr>
        <p:txBody>
          <a:bodyPr anchor="ctr" anchorCtr="0">
            <a:normAutofit/>
          </a:bodyPr>
          <a:lstStyle>
            <a:lvl1pPr algn="r">
              <a:defRPr sz="405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Message de remerciements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2201" y="2319341"/>
            <a:ext cx="1899531" cy="37088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14/03/2018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mage 7" descr="ps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4175" y="5313847"/>
            <a:ext cx="1350965" cy="361720"/>
          </a:xfrm>
          <a:prstGeom prst="rect">
            <a:avLst/>
          </a:prstGeom>
        </p:spPr>
      </p:pic>
      <p:pic>
        <p:nvPicPr>
          <p:cNvPr id="9" name="Image 19" descr="eawag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4523" y="6126880"/>
            <a:ext cx="1388533" cy="260350"/>
          </a:xfrm>
          <a:prstGeom prst="rect">
            <a:avLst/>
          </a:prstGeom>
        </p:spPr>
      </p:pic>
      <p:pic>
        <p:nvPicPr>
          <p:cNvPr id="10" name="Image 4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3524" y="6041612"/>
            <a:ext cx="1264113" cy="455081"/>
          </a:xfrm>
          <a:prstGeom prst="rect">
            <a:avLst/>
          </a:prstGeom>
        </p:spPr>
      </p:pic>
      <p:pic>
        <p:nvPicPr>
          <p:cNvPr id="11" name="Image 4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4240" y="5373574"/>
            <a:ext cx="1513328" cy="184640"/>
          </a:xfrm>
          <a:prstGeom prst="rect">
            <a:avLst/>
          </a:prstGeom>
        </p:spPr>
      </p:pic>
      <p:grpSp>
        <p:nvGrpSpPr>
          <p:cNvPr id="14" name="Groupe 13"/>
          <p:cNvGrpSpPr/>
          <p:nvPr userDrawn="1"/>
        </p:nvGrpSpPr>
        <p:grpSpPr>
          <a:xfrm>
            <a:off x="5587911" y="5933742"/>
            <a:ext cx="1358692" cy="476994"/>
            <a:chOff x="4754528" y="4908030"/>
            <a:chExt cx="1019019" cy="476994"/>
          </a:xfrm>
        </p:grpSpPr>
        <p:pic>
          <p:nvPicPr>
            <p:cNvPr id="12" name="Image 47" descr="wsl.png"/>
            <p:cNvPicPr>
              <a:picLocks noChangeAspect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54528" y="4908030"/>
              <a:ext cx="457200" cy="457200"/>
            </a:xfrm>
            <a:prstGeom prst="rect">
              <a:avLst/>
            </a:prstGeom>
          </p:spPr>
        </p:pic>
        <p:sp>
          <p:nvSpPr>
            <p:cNvPr id="13" name="ZoneTexte 48"/>
            <p:cNvSpPr txBox="1"/>
            <p:nvPr userDrawn="1"/>
          </p:nvSpPr>
          <p:spPr>
            <a:xfrm>
              <a:off x="5157753" y="5200358"/>
              <a:ext cx="61579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859" fontAlgn="auto">
                <a:spcBef>
                  <a:spcPts val="0"/>
                </a:spcBef>
                <a:spcAft>
                  <a:spcPts val="0"/>
                </a:spcAft>
              </a:pPr>
              <a:r>
                <a:rPr lang="fr-FR" sz="300" dirty="0">
                  <a:solidFill>
                    <a:prstClr val="black"/>
                  </a:solidFill>
                  <a:latin typeface="Verdana"/>
                  <a:ea typeface=""/>
                  <a:cs typeface="Verdana"/>
                </a:rPr>
                <a:t>Eidg. Forschungsanstalt für Wald</a:t>
              </a:r>
            </a:p>
            <a:p>
              <a:pPr defTabSz="342859" fontAlgn="auto">
                <a:spcBef>
                  <a:spcPts val="0"/>
                </a:spcBef>
                <a:spcAft>
                  <a:spcPts val="0"/>
                </a:spcAft>
              </a:pPr>
              <a:r>
                <a:rPr lang="fr-FR" sz="300" dirty="0">
                  <a:solidFill>
                    <a:prstClr val="black"/>
                  </a:solidFill>
                  <a:latin typeface="Verdana"/>
                  <a:ea typeface=""/>
                  <a:cs typeface="Verdana"/>
                </a:rPr>
                <a:t>Schnee und Landschaft WSL</a:t>
              </a:r>
            </a:p>
          </p:txBody>
        </p:sp>
      </p:grp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577" y="5373574"/>
            <a:ext cx="1969955" cy="4333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9419" y="3498954"/>
            <a:ext cx="6193164" cy="120921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la présenta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96"/>
          <a:stretch/>
        </p:blipFill>
        <p:spPr>
          <a:xfrm>
            <a:off x="2" y="2934"/>
            <a:ext cx="12191999" cy="486236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-1"/>
            <a:ext cx="12192000" cy="4781255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14/03/2018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0" y="4781255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5635700"/>
            <a:ext cx="12192000" cy="1222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5869" y="2335718"/>
            <a:ext cx="11550067" cy="1744135"/>
          </a:xfrm>
        </p:spPr>
        <p:txBody>
          <a:bodyPr anchor="ctr" anchorCtr="0">
            <a:normAutofit/>
          </a:bodyPr>
          <a:lstStyle>
            <a:lvl1pPr algn="r"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5869" y="4079851"/>
            <a:ext cx="11550067" cy="423622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2201" y="5180516"/>
            <a:ext cx="1899531" cy="37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275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 ela présenta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2933"/>
            <a:ext cx="12191999" cy="186650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0"/>
            <a:ext cx="12192000" cy="186944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14/03/2018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-6647" y="1840963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2854960"/>
            <a:ext cx="12192000" cy="4003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66657" y="3482212"/>
            <a:ext cx="11550067" cy="1896104"/>
          </a:xfrm>
        </p:spPr>
        <p:txBody>
          <a:bodyPr anchor="ctr" anchorCtr="0">
            <a:normAutofit/>
          </a:bodyPr>
          <a:lstStyle>
            <a:lvl1pPr algn="r"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6657" y="5397127"/>
            <a:ext cx="11550067" cy="423622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2201" y="2319341"/>
            <a:ext cx="1899531" cy="37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23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3"/>
            <a:ext cx="2072639" cy="685799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" y="-1"/>
            <a:ext cx="2228427" cy="685800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91060" y="3127003"/>
            <a:ext cx="2787701" cy="337756"/>
          </a:xfrm>
          <a:prstGeom prst="rect">
            <a:avLst/>
          </a:prstGeom>
          <a:solidFill>
            <a:srgbClr val="282362"/>
          </a:solidFill>
        </p:spPr>
      </p:pic>
      <p:sp>
        <p:nvSpPr>
          <p:cNvPr id="7" name="Rectangle 6"/>
          <p:cNvSpPr/>
          <p:nvPr userDrawn="1"/>
        </p:nvSpPr>
        <p:spPr>
          <a:xfrm>
            <a:off x="2072640" y="0"/>
            <a:ext cx="4470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/>
          <p:cNvSpPr/>
          <p:nvPr userDrawn="1"/>
        </p:nvSpPr>
        <p:spPr>
          <a:xfrm>
            <a:off x="3285068" y="0"/>
            <a:ext cx="890693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85070" y="3"/>
            <a:ext cx="8906932" cy="6857999"/>
          </a:xfrm>
        </p:spPr>
        <p:txBody>
          <a:bodyPr rIns="540000" anchor="ctr" anchorCtr="0">
            <a:normAutofit/>
          </a:bodyPr>
          <a:lstStyle>
            <a:lvl1pPr algn="r">
              <a:defRPr sz="54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du chapitre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190049" y="3177350"/>
            <a:ext cx="1424648" cy="49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15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91060" y="3127003"/>
            <a:ext cx="2787701" cy="337756"/>
          </a:xfrm>
          <a:prstGeom prst="rect">
            <a:avLst/>
          </a:prstGeom>
          <a:solidFill>
            <a:srgbClr val="282362"/>
          </a:solidFill>
        </p:spPr>
      </p:pic>
      <p:sp>
        <p:nvSpPr>
          <p:cNvPr id="7" name="Rectangle 6"/>
          <p:cNvSpPr/>
          <p:nvPr userDrawn="1"/>
        </p:nvSpPr>
        <p:spPr>
          <a:xfrm>
            <a:off x="2072640" y="0"/>
            <a:ext cx="4470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/>
          <p:cNvSpPr/>
          <p:nvPr userDrawn="1"/>
        </p:nvSpPr>
        <p:spPr>
          <a:xfrm>
            <a:off x="3285068" y="0"/>
            <a:ext cx="890693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449" y="1630009"/>
            <a:ext cx="7775785" cy="4788044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fr-FR" dirty="0"/>
              <a:t>Partie 1</a:t>
            </a:r>
          </a:p>
          <a:p>
            <a:pPr lvl="0"/>
            <a:r>
              <a:rPr lang="fr-CH" dirty="0"/>
              <a:t>Partie 2</a:t>
            </a:r>
          </a:p>
          <a:p>
            <a:pPr lvl="0"/>
            <a:endParaRPr lang="fr-FR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763036" y="308215"/>
            <a:ext cx="7823197" cy="755336"/>
          </a:xfrm>
        </p:spPr>
        <p:txBody>
          <a:bodyPr lIns="360000">
            <a:normAutofit/>
          </a:bodyPr>
          <a:lstStyle>
            <a:lvl1pPr algn="l"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Agenda</a:t>
            </a:r>
            <a:endParaRPr lang="en-US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"/>
            <a:ext cx="2519680" cy="685506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-2931"/>
            <a:ext cx="2519680" cy="6855069"/>
          </a:xfrm>
          <a:prstGeom prst="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072640" y="-2931"/>
            <a:ext cx="4470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190049" y="3177350"/>
            <a:ext cx="1424648" cy="49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16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219200" y="0"/>
            <a:ext cx="10972800" cy="7553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6709"/>
            <a:ext cx="10515600" cy="4900254"/>
          </a:xfrm>
        </p:spPr>
        <p:txBody>
          <a:bodyPr/>
          <a:lstStyle>
            <a:lvl4pPr marL="1371600" indent="0">
              <a:buNone/>
              <a:defRPr/>
            </a:lvl4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14/03/2018</a:t>
            </a:fld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9200" y="0"/>
            <a:ext cx="10972800" cy="755336"/>
          </a:xfrm>
        </p:spPr>
        <p:txBody>
          <a:bodyPr lIns="360000">
            <a:normAutofit/>
          </a:bodyPr>
          <a:lstStyle>
            <a:lvl1pPr algn="l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838200" cy="7553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7" name="Rectangle 6"/>
          <p:cNvSpPr/>
          <p:nvPr userDrawn="1"/>
        </p:nvSpPr>
        <p:spPr>
          <a:xfrm>
            <a:off x="704428" y="0"/>
            <a:ext cx="216747" cy="755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5630" y="6511808"/>
            <a:ext cx="1101345" cy="21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418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219200" y="0"/>
            <a:ext cx="10972800" cy="7553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14/03/2018</a:t>
            </a:fld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9200" y="0"/>
            <a:ext cx="10972800" cy="755336"/>
          </a:xfrm>
        </p:spPr>
        <p:txBody>
          <a:bodyPr lIns="360000">
            <a:normAutofit/>
          </a:bodyPr>
          <a:lstStyle>
            <a:lvl1pPr algn="l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838200" cy="7553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7" name="Rectangle 6"/>
          <p:cNvSpPr/>
          <p:nvPr userDrawn="1"/>
        </p:nvSpPr>
        <p:spPr>
          <a:xfrm>
            <a:off x="704428" y="0"/>
            <a:ext cx="216747" cy="755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5630" y="6511808"/>
            <a:ext cx="1101345" cy="21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512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merci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2933"/>
            <a:ext cx="12191999" cy="186650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0"/>
            <a:ext cx="12192000" cy="186944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14/03/2018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-6647" y="1840963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2854960"/>
            <a:ext cx="12192000" cy="4003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0965" y="3276603"/>
            <a:ext cx="11550067" cy="3186871"/>
          </a:xfrm>
        </p:spPr>
        <p:txBody>
          <a:bodyPr anchor="ctr" anchorCtr="0">
            <a:normAutofit/>
          </a:bodyPr>
          <a:lstStyle>
            <a:lvl1pPr algn="r">
              <a:defRPr sz="54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Message de remerciements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2201" y="2319341"/>
            <a:ext cx="1899531" cy="37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78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EE54A-1446-4D1B-993F-C27A467D21BD}" type="datetimeFigureOut">
              <a:rPr lang="fr-FR" smtClean="0"/>
              <a:t>14/03/2018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999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4" r:id="rId2"/>
    <p:sldLayoutId id="2147483698" r:id="rId3"/>
    <p:sldLayoutId id="2147483697" r:id="rId4"/>
    <p:sldLayoutId id="2147483691" r:id="rId5"/>
    <p:sldLayoutId id="2147483695" r:id="rId6"/>
    <p:sldLayoutId id="2147483688" r:id="rId7"/>
    <p:sldLayoutId id="2147483696" r:id="rId8"/>
    <p:sldLayoutId id="2147483692" r:id="rId9"/>
    <p:sldLayoutId id="2147483693" r:id="rId10"/>
    <p:sldLayoutId id="2147483690" r:id="rId11"/>
    <p:sldLayoutId id="2147483700" r:id="rId12"/>
    <p:sldLayoutId id="2147483725" r:id="rId13"/>
    <p:sldLayoutId id="2147483726" r:id="rId14"/>
    <p:sldLayoutId id="2147483727" r:id="rId15"/>
    <p:sldLayoutId id="2147483728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AlphaHeadlinePro-Bold" panose="0200050003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859"/>
            <a:fld id="{337EE54A-1446-4D1B-993F-C27A467D21B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 defTabSz="342859"/>
              <a:t>14/03/2018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859"/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859"/>
            <a:fld id="{66AA6DD6-4F68-4143-A850-17C97FAF9A1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 defTabSz="342859"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13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685718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2"/>
          </a:solidFill>
          <a:latin typeface="AlphaHeadlinePro-Bold" panose="02000500030000020004" pitchFamily="50" charset="0"/>
          <a:ea typeface="+mj-ea"/>
          <a:cs typeface="+mj-cs"/>
        </a:defRPr>
      </a:lvl1pPr>
    </p:titleStyle>
    <p:bodyStyle>
      <a:lvl1pPr marL="171429" indent="-171429" algn="l" defTabSz="685718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2100" kern="1200">
          <a:solidFill>
            <a:schemeClr val="tx2"/>
          </a:solidFill>
          <a:latin typeface="+mn-lt"/>
          <a:ea typeface="+mn-ea"/>
          <a:cs typeface="+mn-cs"/>
        </a:defRPr>
      </a:lvl1pPr>
      <a:lvl2pPr marL="514289" indent="-171429" algn="l" defTabSz="685718" rtl="0" eaLnBrk="1" latinLnBrk="0" hangingPunct="1">
        <a:lnSpc>
          <a:spcPct val="90000"/>
        </a:lnSpc>
        <a:spcBef>
          <a:spcPts val="375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857148" indent="-171429" algn="l" defTabSz="6857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3pPr>
      <a:lvl4pPr marL="1200006" indent="-171429" algn="l" defTabSz="6857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2"/>
          </a:solidFill>
          <a:latin typeface="+mn-lt"/>
          <a:ea typeface="+mn-ea"/>
          <a:cs typeface="+mn-cs"/>
        </a:defRPr>
      </a:lvl4pPr>
      <a:lvl5pPr marL="1542866" indent="-171429" algn="l" defTabSz="6857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2"/>
          </a:solidFill>
          <a:latin typeface="+mn-lt"/>
          <a:ea typeface="+mn-ea"/>
          <a:cs typeface="+mn-cs"/>
        </a:defRPr>
      </a:lvl5pPr>
      <a:lvl6pPr marL="1885725" indent="-171429" algn="l" defTabSz="6857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584" indent="-171429" algn="l" defTabSz="6857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443" indent="-171429" algn="l" defTabSz="6857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302" indent="-171429" algn="l" defTabSz="6857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59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18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77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36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95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54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13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872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slab2018.github.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.jp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1" descr="image001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1856" y="2310126"/>
            <a:ext cx="1431131" cy="402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" y="2823122"/>
            <a:ext cx="11911644" cy="189610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Verdana"/>
                <a:cs typeface="Verdana"/>
              </a:rPr>
              <a:t>Data science laboratory (DSLAB)</a:t>
            </a:r>
            <a:endParaRPr lang="en-US" sz="2800" b="1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6" name="Sous-titre 4"/>
          <p:cNvSpPr txBox="1">
            <a:spLocks/>
          </p:cNvSpPr>
          <p:nvPr/>
        </p:nvSpPr>
        <p:spPr>
          <a:xfrm>
            <a:off x="3212868" y="4609070"/>
            <a:ext cx="8662550" cy="1735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err="1" smtClean="0"/>
              <a:t>Dorina</a:t>
            </a:r>
            <a:r>
              <a:rPr lang="en-US" sz="3600" dirty="0" smtClean="0"/>
              <a:t> </a:t>
            </a:r>
            <a:r>
              <a:rPr lang="en-US" sz="3600" dirty="0" err="1" smtClean="0"/>
              <a:t>Thanou</a:t>
            </a:r>
            <a:r>
              <a:rPr lang="en-US" sz="3600" dirty="0" smtClean="0"/>
              <a:t> </a:t>
            </a:r>
            <a:endParaRPr lang="en-US" sz="3600" dirty="0"/>
          </a:p>
          <a:p>
            <a:r>
              <a:rPr lang="en-US" sz="2800" dirty="0"/>
              <a:t>Swiss Data Science Center</a:t>
            </a:r>
          </a:p>
          <a:p>
            <a:r>
              <a:rPr lang="en-US" sz="2800" dirty="0"/>
              <a:t>EPFL &amp; ETH Zurich</a:t>
            </a:r>
          </a:p>
        </p:txBody>
      </p:sp>
      <p:sp>
        <p:nvSpPr>
          <p:cNvPr id="7" name="Sous-titre 4"/>
          <p:cNvSpPr txBox="1">
            <a:spLocks/>
          </p:cNvSpPr>
          <p:nvPr/>
        </p:nvSpPr>
        <p:spPr>
          <a:xfrm>
            <a:off x="1" y="6473262"/>
            <a:ext cx="10327906" cy="384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/>
              <a:t>Data Science Lab – Spring 2018</a:t>
            </a:r>
          </a:p>
        </p:txBody>
      </p:sp>
    </p:spTree>
    <p:extLst>
      <p:ext uri="{BB962C8B-B14F-4D97-AF65-F5344CB8AC3E}">
        <p14:creationId xmlns:p14="http://schemas.microsoft.com/office/powerpoint/2010/main" val="137177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 smtClean="0"/>
              <a:t>Detect similar patterns:</a:t>
            </a:r>
          </a:p>
          <a:p>
            <a:pPr lvl="2"/>
            <a:r>
              <a:rPr lang="en-US" sz="2000" dirty="0" smtClean="0"/>
              <a:t> </a:t>
            </a:r>
            <a:r>
              <a:rPr lang="en-US" sz="2000" b="1" dirty="0" smtClean="0"/>
              <a:t>in time </a:t>
            </a:r>
            <a:r>
              <a:rPr lang="en-US" sz="2000" dirty="0" smtClean="0"/>
              <a:t>(days with similar characteristics)</a:t>
            </a:r>
          </a:p>
          <a:p>
            <a:pPr lvl="2"/>
            <a:r>
              <a:rPr lang="en-US" sz="2000" dirty="0" smtClean="0"/>
              <a:t> </a:t>
            </a:r>
            <a:r>
              <a:rPr lang="en-US" sz="2000" b="1" dirty="0" smtClean="0"/>
              <a:t>in space </a:t>
            </a:r>
            <a:r>
              <a:rPr lang="en-US" sz="2000" dirty="0" smtClean="0"/>
              <a:t>(sensors with similar topological characteristics)</a:t>
            </a:r>
          </a:p>
          <a:p>
            <a:pPr lvl="1"/>
            <a:endParaRPr lang="en-US" sz="2400" b="1" dirty="0" smtClean="0"/>
          </a:p>
          <a:p>
            <a:pPr lvl="1"/>
            <a:r>
              <a:rPr lang="en-US" sz="2400" dirty="0" smtClean="0"/>
              <a:t>For each of these patterns learn a simple linear regression model</a:t>
            </a:r>
          </a:p>
          <a:p>
            <a:pPr lvl="1"/>
            <a:endParaRPr lang="en-US" sz="2400" dirty="0"/>
          </a:p>
          <a:p>
            <a:pPr lvl="1"/>
            <a:r>
              <a:rPr lang="en-US" sz="2400" b="1" dirty="0" smtClean="0"/>
              <a:t>Example: </a:t>
            </a:r>
            <a:r>
              <a:rPr lang="en-US" sz="2400" dirty="0" smtClean="0"/>
              <a:t>Model the behavior of sensor A for the entire month</a:t>
            </a:r>
          </a:p>
          <a:p>
            <a:pPr lvl="2"/>
            <a:r>
              <a:rPr lang="en-US" sz="2100" dirty="0" smtClean="0"/>
              <a:t>Step 1: Find other similar sensors (B, C)</a:t>
            </a:r>
          </a:p>
          <a:p>
            <a:pPr lvl="2"/>
            <a:r>
              <a:rPr lang="en-US" sz="2100" dirty="0" smtClean="0"/>
              <a:t>Step 2: Find cluster of days with similar characteristics (D1, D2, D3) </a:t>
            </a:r>
          </a:p>
          <a:p>
            <a:pPr lvl="2"/>
            <a:r>
              <a:rPr lang="en-US" sz="2100" dirty="0" smtClean="0"/>
              <a:t>Step 3: For all the days in Di use measurements from A, B, C to fit a regression model </a:t>
            </a:r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Suggested </a:t>
            </a:r>
            <a:r>
              <a:rPr lang="en-US" sz="4000" dirty="0" err="1" smtClean="0"/>
              <a:t>spatio</a:t>
            </a:r>
            <a:r>
              <a:rPr lang="en-US" sz="4000" dirty="0" smtClean="0"/>
              <a:t>-temporal modeling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1920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Get the </a:t>
            </a:r>
            <a:r>
              <a:rPr lang="en-US" sz="2400" dirty="0" err="1" smtClean="0"/>
              <a:t>DSLab</a:t>
            </a:r>
            <a:r>
              <a:rPr lang="en-US" sz="2400" dirty="0" smtClean="0"/>
              <a:t> Week 4 instructions</a:t>
            </a:r>
          </a:p>
          <a:p>
            <a:endParaRPr lang="en-US" sz="2400" dirty="0" smtClean="0"/>
          </a:p>
          <a:p>
            <a:r>
              <a:rPr lang="en-US" sz="2400" dirty="0" smtClean="0"/>
              <a:t>Please work in groups of two! </a:t>
            </a:r>
          </a:p>
          <a:p>
            <a:endParaRPr lang="en-US" sz="2400" dirty="0"/>
          </a:p>
          <a:p>
            <a:r>
              <a:rPr lang="en-US" sz="2400" dirty="0" smtClean="0"/>
              <a:t>Due date: March 27 18H00</a:t>
            </a:r>
          </a:p>
          <a:p>
            <a:endParaRPr lang="en-US" sz="2400" dirty="0"/>
          </a:p>
          <a:p>
            <a:r>
              <a:rPr lang="en-US" sz="2400" dirty="0" smtClean="0"/>
              <a:t>Office hours:</a:t>
            </a:r>
          </a:p>
          <a:p>
            <a:pPr lvl="1"/>
            <a:r>
              <a:rPr lang="en-US" sz="2000" dirty="0" smtClean="0"/>
              <a:t>Friday March 16 15H00 </a:t>
            </a:r>
            <a:r>
              <a:rPr lang="mr-IN" sz="2000" dirty="0" smtClean="0"/>
              <a:t>–</a:t>
            </a:r>
            <a:r>
              <a:rPr lang="en-US" sz="2000" dirty="0" smtClean="0"/>
              <a:t> 16H00</a:t>
            </a:r>
          </a:p>
          <a:p>
            <a:pPr lvl="1"/>
            <a:r>
              <a:rPr lang="en-US" sz="2000" dirty="0" smtClean="0"/>
              <a:t>Friday March 23 15H00 </a:t>
            </a:r>
            <a:r>
              <a:rPr lang="mr-IN" sz="2000" dirty="0" smtClean="0"/>
              <a:t>–</a:t>
            </a:r>
            <a:r>
              <a:rPr lang="en-US" sz="2000" dirty="0" smtClean="0"/>
              <a:t> 16H00</a:t>
            </a:r>
          </a:p>
          <a:p>
            <a:endParaRPr lang="en-US" sz="2400" dirty="0" smtClean="0"/>
          </a:p>
          <a:p>
            <a:r>
              <a:rPr lang="en-US" sz="2400" dirty="0" smtClean="0"/>
              <a:t>Communications: </a:t>
            </a:r>
          </a:p>
          <a:p>
            <a:pPr lvl="1"/>
            <a:r>
              <a:rPr lang="en-US" sz="2100" smtClean="0"/>
              <a:t>https://mattermost-dslab.epfl.ch</a:t>
            </a:r>
            <a:endParaRPr lang="en-US" sz="2100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Let’s get started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5904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E3FED1-CA82-E949-9D83-39843DB6B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2701"/>
            <a:ext cx="10515600" cy="4894262"/>
          </a:xfrm>
        </p:spPr>
        <p:txBody>
          <a:bodyPr>
            <a:normAutofit/>
          </a:bodyPr>
          <a:lstStyle/>
          <a:p>
            <a:r>
              <a:rPr lang="en-US" sz="3200" dirty="0"/>
              <a:t>Head over to the course webpage</a:t>
            </a:r>
          </a:p>
          <a:p>
            <a:pPr lvl="1"/>
            <a:r>
              <a:rPr lang="en-US" sz="2800" dirty="0">
                <a:hlinkClick r:id="rId3"/>
              </a:rPr>
              <a:t>https://dslab2018.github.io/</a:t>
            </a:r>
            <a:endParaRPr lang="en-US" sz="2800" dirty="0"/>
          </a:p>
          <a:p>
            <a:pPr marL="0" indent="0">
              <a:buNone/>
            </a:pPr>
            <a:endParaRPr lang="en-US" sz="1600" dirty="0"/>
          </a:p>
          <a:p>
            <a:r>
              <a:rPr lang="en-US" sz="3200" dirty="0"/>
              <a:t>Configure &amp; Run Oracle </a:t>
            </a:r>
            <a:r>
              <a:rPr lang="en-US" sz="3200" dirty="0" err="1"/>
              <a:t>VirtualBox</a:t>
            </a:r>
            <a:endParaRPr lang="en-US" sz="3200" dirty="0"/>
          </a:p>
          <a:p>
            <a:r>
              <a:rPr lang="en-US" sz="3200" dirty="0"/>
              <a:t>Download, configure &amp; start the </a:t>
            </a:r>
            <a:r>
              <a:rPr lang="en-US" sz="3200" dirty="0" err="1"/>
              <a:t>DSLab</a:t>
            </a:r>
            <a:r>
              <a:rPr lang="en-US" sz="3200" dirty="0"/>
              <a:t> VM</a:t>
            </a:r>
          </a:p>
          <a:p>
            <a:pPr lvl="1"/>
            <a:r>
              <a:rPr lang="en-US" sz="2800" dirty="0"/>
              <a:t>Ubuntu </a:t>
            </a:r>
            <a:r>
              <a:rPr lang="en-US" sz="2800" dirty="0" err="1"/>
              <a:t>linux</a:t>
            </a:r>
            <a:endParaRPr lang="en-US" sz="2800" dirty="0"/>
          </a:p>
          <a:p>
            <a:pPr lvl="1"/>
            <a:r>
              <a:rPr lang="en-US" sz="2800" b="1" dirty="0"/>
              <a:t>Anaconda (Python 3), </a:t>
            </a:r>
            <a:r>
              <a:rPr lang="en-US" sz="2800" b="1" dirty="0" err="1"/>
              <a:t>git</a:t>
            </a:r>
            <a:r>
              <a:rPr lang="en-US" sz="2800" b="1" dirty="0"/>
              <a:t>, </a:t>
            </a:r>
            <a:r>
              <a:rPr lang="en-US" sz="2800" b="1" dirty="0" smtClean="0"/>
              <a:t>Docker</a:t>
            </a:r>
            <a:r>
              <a:rPr lang="en-US" sz="2800" dirty="0" smtClean="0"/>
              <a:t>/ </a:t>
            </a:r>
            <a:r>
              <a:rPr lang="en-US" sz="2800" dirty="0" err="1"/>
              <a:t>pySpark</a:t>
            </a:r>
            <a:r>
              <a:rPr lang="en-US" sz="2800" dirty="0"/>
              <a:t>, </a:t>
            </a:r>
            <a:r>
              <a:rPr lang="en-US" sz="2800" dirty="0" err="1"/>
              <a:t>pyCharm</a:t>
            </a:r>
            <a:endParaRPr lang="en-US" sz="2800" dirty="0"/>
          </a:p>
          <a:p>
            <a:pPr lvl="1"/>
            <a:r>
              <a:rPr lang="en-US" sz="2800" i="1" dirty="0"/>
              <a:t>{</a:t>
            </a:r>
            <a:r>
              <a:rPr lang="en-US" sz="2800" i="1" u="sng" dirty="0"/>
              <a:t>username</a:t>
            </a:r>
            <a:r>
              <a:rPr lang="en-US" sz="2800" i="1" dirty="0"/>
              <a:t>: student, </a:t>
            </a:r>
            <a:r>
              <a:rPr lang="en-US" sz="2800" i="1" u="sng" dirty="0"/>
              <a:t>password</a:t>
            </a:r>
            <a:r>
              <a:rPr lang="en-US" sz="2800" i="1" dirty="0"/>
              <a:t>: student}</a:t>
            </a:r>
          </a:p>
          <a:p>
            <a:endParaRPr lang="en-US" sz="9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0A0C5-AEB3-5544-989E-BB246261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Start your engines!</a:t>
            </a:r>
          </a:p>
        </p:txBody>
      </p:sp>
    </p:spTree>
    <p:extLst>
      <p:ext uri="{BB962C8B-B14F-4D97-AF65-F5344CB8AC3E}">
        <p14:creationId xmlns:p14="http://schemas.microsoft.com/office/powerpoint/2010/main" val="194980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E3FED1-CA82-E949-9D83-39843DB6B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331"/>
            <a:ext cx="10956010" cy="4642631"/>
          </a:xfrm>
        </p:spPr>
        <p:txBody>
          <a:bodyPr>
            <a:normAutofit/>
          </a:bodyPr>
          <a:lstStyle/>
          <a:p>
            <a:endParaRPr lang="en-US" sz="3200" dirty="0" smtClean="0"/>
          </a:p>
          <a:p>
            <a:r>
              <a:rPr lang="en-US" sz="3200" dirty="0" smtClean="0"/>
              <a:t>Any </a:t>
            </a:r>
            <a:r>
              <a:rPr lang="en-US" sz="3200" dirty="0"/>
              <a:t>questions?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0A0C5-AEB3-5544-989E-BB246261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Solutions to Week </a:t>
            </a:r>
            <a:r>
              <a:rPr lang="en-US" sz="4000" dirty="0" smtClean="0"/>
              <a:t>#3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9724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527B0-C37F-4046-B120-56DE08664E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lab</a:t>
            </a:r>
            <a:r>
              <a:rPr lang="en-US" sz="4800" dirty="0"/>
              <a:t/>
            </a:r>
            <a:br>
              <a:rPr lang="en-US" sz="4800" dirty="0"/>
            </a:br>
            <a:r>
              <a:rPr lang="en-US" sz="4400" dirty="0"/>
              <a:t>week </a:t>
            </a:r>
            <a:r>
              <a:rPr lang="en-US" sz="4400" dirty="0" smtClean="0"/>
              <a:t>#4</a:t>
            </a:r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/>
              <a:t/>
            </a:r>
            <a:br>
              <a:rPr lang="en-US" sz="4400" dirty="0"/>
            </a:br>
            <a:r>
              <a:rPr lang="en-US" sz="3200" dirty="0" smtClean="0"/>
              <a:t>Dealing with real</a:t>
            </a:r>
            <a:br>
              <a:rPr lang="en-US" sz="3200" dirty="0" smtClean="0"/>
            </a:br>
            <a:r>
              <a:rPr lang="en-US" sz="3200" dirty="0" smtClean="0"/>
              <a:t> world sensor data </a:t>
            </a:r>
            <a:r>
              <a:rPr lang="en-US" sz="3600" dirty="0"/>
              <a:t/>
            </a:r>
            <a:br>
              <a:rPr lang="en-US" sz="3600" dirty="0"/>
            </a:br>
            <a:endParaRPr lang="en-US" sz="4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6A1A67-FB8E-DB4B-9BE4-0A97F292E86E}"/>
              </a:ext>
            </a:extLst>
          </p:cNvPr>
          <p:cNvGrpSpPr/>
          <p:nvPr/>
        </p:nvGrpSpPr>
        <p:grpSpPr>
          <a:xfrm>
            <a:off x="4645671" y="1312040"/>
            <a:ext cx="2422094" cy="2637557"/>
            <a:chOff x="9512402" y="940257"/>
            <a:chExt cx="2422094" cy="2637557"/>
          </a:xfrm>
        </p:grpSpPr>
        <p:pic>
          <p:nvPicPr>
            <p:cNvPr id="4" name="Picture 4" descr="ésultat de recherche d'images pour &quot;dorina thanou&quot;">
              <a:extLst>
                <a:ext uri="{FF2B5EF4-FFF2-40B4-BE49-F238E27FC236}">
                  <a16:creationId xmlns:a16="http://schemas.microsoft.com/office/drawing/2014/main" id="{AF02E77B-0DD9-7D44-891A-695DC44E6C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7181" y="940257"/>
              <a:ext cx="1227315" cy="1227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ésultat de recherche d'images pour &quot;Julien Eberle&quot;">
              <a:extLst>
                <a:ext uri="{FF2B5EF4-FFF2-40B4-BE49-F238E27FC236}">
                  <a16:creationId xmlns:a16="http://schemas.microsoft.com/office/drawing/2014/main" id="{4A369F6C-86F2-B74D-B3D2-ECDE2E9986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12402" y="1245734"/>
              <a:ext cx="1029975" cy="1029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https://datascience.ch/wp-content/uploads/2014/04/Olivierv3.jpg">
              <a:extLst>
                <a:ext uri="{FF2B5EF4-FFF2-40B4-BE49-F238E27FC236}">
                  <a16:creationId xmlns:a16="http://schemas.microsoft.com/office/drawing/2014/main" id="{C69511A1-4360-264F-B220-A68E96BD3A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3493" y="2453068"/>
              <a:ext cx="1144429" cy="1124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49398B9-74A4-6140-B545-AF9B545AB9C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058" y="3026594"/>
            <a:ext cx="1207226" cy="8048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FEA0DB-BAB0-E349-BF74-26B0D37C33C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1600" y="4212812"/>
            <a:ext cx="1022430" cy="1348903"/>
          </a:xfrm>
          <a:prstGeom prst="rect">
            <a:avLst/>
          </a:prstGeom>
        </p:spPr>
      </p:pic>
      <p:pic>
        <p:nvPicPr>
          <p:cNvPr id="13" name="Picture 18" descr="mage result for Sandra Savchenko - de Jong">
            <a:extLst>
              <a:ext uri="{FF2B5EF4-FFF2-40B4-BE49-F238E27FC236}">
                <a16:creationId xmlns:a16="http://schemas.microsoft.com/office/drawing/2014/main" id="{CCB9AA59-8A86-0D4A-831C-DA52F215A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4332" y="4220708"/>
            <a:ext cx="1022430" cy="102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49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Motivation</a:t>
            </a:r>
          </a:p>
          <a:p>
            <a:pPr lvl="1"/>
            <a:r>
              <a:rPr lang="en-US" sz="2000" dirty="0" smtClean="0"/>
              <a:t>Improve the quantification of  anthropogenic CO2 emissions and CO2 fluxes of the biosphere accounting for their high variability in space and time</a:t>
            </a:r>
          </a:p>
          <a:p>
            <a:pPr lvl="1"/>
            <a:r>
              <a:rPr lang="en-US" sz="2000" dirty="0" smtClean="0"/>
              <a:t>Provide near-real time information on man-made emissions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0A0C5-AEB3-5544-989E-BB246261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err="1" smtClean="0"/>
              <a:t>CarboSense</a:t>
            </a:r>
            <a:r>
              <a:rPr lang="en-US" sz="4000" dirty="0" smtClean="0"/>
              <a:t>: A low-cost low power CO2 network</a:t>
            </a:r>
            <a:endParaRPr lang="en-US" sz="4000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0458" y="2850514"/>
            <a:ext cx="1747837" cy="13378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3"/>
          <p:cNvPicPr>
            <a:picLocks noChangeAspect="1"/>
          </p:cNvPicPr>
          <p:nvPr/>
        </p:nvPicPr>
        <p:blipFill rotWithShape="1">
          <a:blip r:embed="rId4"/>
          <a:srcRect l="33004" t="6001" r="26490" b="40877"/>
          <a:stretch/>
        </p:blipFill>
        <p:spPr>
          <a:xfrm>
            <a:off x="1103191" y="4515801"/>
            <a:ext cx="1702370" cy="1177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Grafik 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348" y="4572237"/>
            <a:ext cx="2280460" cy="160178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" name="Grafik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740" y="2085255"/>
            <a:ext cx="4410337" cy="246514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1" name="Grafik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740" y="4572637"/>
            <a:ext cx="2109422" cy="160138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2" name="Grafik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778" y="2791515"/>
            <a:ext cx="2374202" cy="344857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3" name="Textfeld 9"/>
          <p:cNvSpPr txBox="1"/>
          <p:nvPr/>
        </p:nvSpPr>
        <p:spPr>
          <a:xfrm>
            <a:off x="7795185" y="2109366"/>
            <a:ext cx="2637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b="1" dirty="0" err="1" smtClean="0"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Carbosense</a:t>
            </a:r>
            <a:r>
              <a:rPr lang="de-CH" sz="1600" b="1" dirty="0" smtClean="0"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CH" sz="1600" b="1" dirty="0" err="1" smtClean="0"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network</a:t>
            </a:r>
            <a:r>
              <a:rPr lang="de-CH" sz="1600" b="1" dirty="0" smtClean="0"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(Nov 2017)</a:t>
            </a:r>
            <a:endParaRPr lang="en-GB" sz="1600" b="1" dirty="0">
              <a:solidFill>
                <a:srgbClr val="C0000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feld 38"/>
          <p:cNvSpPr txBox="1"/>
          <p:nvPr/>
        </p:nvSpPr>
        <p:spPr>
          <a:xfrm>
            <a:off x="7695338" y="4655219"/>
            <a:ext cx="2183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b="1" dirty="0" err="1" smtClean="0"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MeteoSwiss</a:t>
            </a:r>
            <a:r>
              <a:rPr lang="de-CH" sz="1600" b="1" dirty="0" smtClean="0"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CH" sz="1600" b="1" dirty="0" err="1" smtClean="0"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site</a:t>
            </a:r>
            <a:r>
              <a:rPr lang="de-CH" sz="1600" b="1" dirty="0" smtClean="0"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CH" sz="1600" b="1" dirty="0" err="1" smtClean="0"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Wynau</a:t>
            </a:r>
            <a:endParaRPr lang="en-GB" sz="1600" b="1" dirty="0">
              <a:solidFill>
                <a:srgbClr val="C0000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feld 39"/>
          <p:cNvSpPr txBox="1"/>
          <p:nvPr/>
        </p:nvSpPr>
        <p:spPr>
          <a:xfrm>
            <a:off x="4434850" y="2850514"/>
            <a:ext cx="2270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b="1" dirty="0" smtClean="0"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Sensor </a:t>
            </a:r>
            <a:r>
              <a:rPr lang="de-CH" sz="1600" b="1" dirty="0" err="1" smtClean="0"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location</a:t>
            </a:r>
            <a:r>
              <a:rPr lang="de-CH" sz="1600" b="1" dirty="0" smtClean="0"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de-CH" sz="1600" b="1" dirty="0" err="1" smtClean="0"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Zurich</a:t>
            </a:r>
            <a:endParaRPr lang="en-GB" sz="1600" b="1" dirty="0">
              <a:solidFill>
                <a:srgbClr val="C0000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feld 41"/>
          <p:cNvSpPr txBox="1"/>
          <p:nvPr/>
        </p:nvSpPr>
        <p:spPr>
          <a:xfrm>
            <a:off x="9941387" y="5842522"/>
            <a:ext cx="2005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b="1" dirty="0" err="1" smtClean="0"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Carbosense</a:t>
            </a:r>
            <a:r>
              <a:rPr lang="de-CH" sz="1600" b="1" dirty="0" smtClean="0"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de-CH" sz="1600" b="1" dirty="0" err="1" smtClean="0"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Zurich</a:t>
            </a:r>
            <a:endParaRPr lang="en-GB" sz="1600" b="1" dirty="0">
              <a:solidFill>
                <a:srgbClr val="C0000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feld 39"/>
          <p:cNvSpPr txBox="1"/>
          <p:nvPr/>
        </p:nvSpPr>
        <p:spPr>
          <a:xfrm>
            <a:off x="730863" y="6143680"/>
            <a:ext cx="2270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b="1" dirty="0" smtClean="0"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Different </a:t>
            </a:r>
            <a:r>
              <a:rPr lang="de-CH" sz="1600" b="1" dirty="0" err="1" smtClean="0"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sensor</a:t>
            </a:r>
            <a:r>
              <a:rPr lang="de-CH" sz="1600" b="1" dirty="0" smtClean="0"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CH" sz="1600" b="1" dirty="0" err="1" smtClean="0"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units</a:t>
            </a:r>
            <a:endParaRPr lang="en-GB" sz="1600" b="1" dirty="0">
              <a:solidFill>
                <a:srgbClr val="C0000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78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665" y="1276350"/>
            <a:ext cx="5014670" cy="490061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CarboSense</a:t>
            </a:r>
            <a:r>
              <a:rPr lang="en-US" sz="4000" dirty="0"/>
              <a:t>: </a:t>
            </a:r>
            <a:r>
              <a:rPr lang="en-US" sz="4000" dirty="0" smtClean="0"/>
              <a:t>Project Overview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8269357" y="6176963"/>
            <a:ext cx="3082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carbosense.wikidot.com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26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Inaccurate sensor measurements</a:t>
            </a:r>
          </a:p>
          <a:p>
            <a:pPr lvl="1"/>
            <a:r>
              <a:rPr lang="en-US" sz="2000" dirty="0" smtClean="0"/>
              <a:t>All sensor devices have been calibrated (CO2, Temperature, Humidity) in climate and pressure chambers and under ambient conditions before deployment</a:t>
            </a:r>
          </a:p>
          <a:p>
            <a:pPr lvl="1"/>
            <a:r>
              <a:rPr lang="en-US" sz="2000" dirty="0" smtClean="0"/>
              <a:t>Sensors behavior may change over time (sudden/single discontinuities, slower changes/drifts) </a:t>
            </a:r>
          </a:p>
          <a:p>
            <a:pPr lvl="1"/>
            <a:r>
              <a:rPr lang="en-US" sz="2000" dirty="0" smtClean="0"/>
              <a:t>External parameters such as wind, traffic area, altitude may affect this change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Sensors’ measurements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4" t="130" r="-6163" b="1565"/>
          <a:stretch/>
        </p:blipFill>
        <p:spPr>
          <a:xfrm>
            <a:off x="1630018" y="3303196"/>
            <a:ext cx="3847271" cy="23243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76101"/>
            <a:ext cx="3558208" cy="2380671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666084" y="3894253"/>
            <a:ext cx="534011" cy="1338682"/>
          </a:xfrm>
          <a:prstGeom prst="ellipse">
            <a:avLst/>
          </a:prstGeom>
          <a:noFill/>
          <a:ln w="19050" cmpd="thickThin">
            <a:solidFill>
              <a:schemeClr val="tx2"/>
            </a:solidFill>
            <a:prstDash val="dash"/>
          </a:ln>
          <a:effectLst>
            <a:softEdge rad="0"/>
          </a:effectLst>
          <a:scene3d>
            <a:camera prst="orthographicFront"/>
            <a:lightRig rig="threePt" dir="t"/>
          </a:scene3d>
          <a:sp3d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71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We will focus only in the area of Zurich</a:t>
            </a:r>
          </a:p>
          <a:p>
            <a:pPr lvl="1"/>
            <a:r>
              <a:rPr lang="en-US" sz="2000" dirty="0" smtClean="0"/>
              <a:t>46 sites located in different part of the city </a:t>
            </a:r>
          </a:p>
          <a:p>
            <a:pPr lvl="1"/>
            <a:endParaRPr lang="en-US" sz="2000" dirty="0"/>
          </a:p>
          <a:p>
            <a:r>
              <a:rPr lang="en-US" sz="2300" dirty="0" smtClean="0"/>
              <a:t>Measurements for each site</a:t>
            </a:r>
          </a:p>
          <a:p>
            <a:pPr lvl="1"/>
            <a:r>
              <a:rPr lang="en-US" sz="2000" dirty="0" smtClean="0"/>
              <a:t>CO2 (ppm)</a:t>
            </a:r>
          </a:p>
          <a:p>
            <a:pPr lvl="1"/>
            <a:r>
              <a:rPr lang="en-US" sz="2000" dirty="0" smtClean="0"/>
              <a:t>Temperature</a:t>
            </a:r>
          </a:p>
          <a:p>
            <a:pPr lvl="1"/>
            <a:r>
              <a:rPr lang="en-US" sz="2000" dirty="0" smtClean="0"/>
              <a:t>Humidity</a:t>
            </a:r>
            <a:endParaRPr lang="en-US" sz="2000" dirty="0"/>
          </a:p>
          <a:p>
            <a:pPr lvl="1"/>
            <a:endParaRPr lang="en-US" sz="2000" dirty="0" smtClean="0"/>
          </a:p>
          <a:p>
            <a:r>
              <a:rPr lang="en-US" sz="2300" dirty="0" smtClean="0"/>
              <a:t>Additional metadata</a:t>
            </a:r>
            <a:endParaRPr lang="en-US" sz="2000" dirty="0"/>
          </a:p>
          <a:p>
            <a:pPr lvl="1"/>
            <a:r>
              <a:rPr lang="en-US" sz="2000" dirty="0" smtClean="0"/>
              <a:t>Altitude at which each sensor is located</a:t>
            </a:r>
          </a:p>
          <a:p>
            <a:pPr lvl="1"/>
            <a:r>
              <a:rPr lang="en-US" sz="2000" dirty="0" smtClean="0"/>
              <a:t>Average daily wind pattern for the city of Zurich </a:t>
            </a:r>
          </a:p>
          <a:p>
            <a:pPr lvl="1"/>
            <a:r>
              <a:rPr lang="en-US" sz="2000" dirty="0" smtClean="0"/>
              <a:t>Division of the city into zones with different anthropogenic emissions (e.g., industrial, residential, forest, mountain,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</a:p>
          <a:p>
            <a:pPr lvl="1"/>
            <a:endParaRPr lang="en-US" sz="20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Today’s lab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146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Curate the CO2 measurements, by processing jointly the sensor measurements</a:t>
            </a:r>
          </a:p>
          <a:p>
            <a:pPr lvl="1"/>
            <a:r>
              <a:rPr lang="en-US" sz="2000" dirty="0" smtClean="0"/>
              <a:t>Fit a robust regression model to the CO2 measurements, that takes into account all the different parameters</a:t>
            </a:r>
          </a:p>
          <a:p>
            <a:pPr lvl="1"/>
            <a:r>
              <a:rPr lang="en-US" sz="2000" dirty="0" smtClean="0"/>
              <a:t>Use this model to detect possible inaccurate values</a:t>
            </a:r>
          </a:p>
          <a:p>
            <a:endParaRPr lang="en-US" sz="2400" dirty="0" smtClean="0"/>
          </a:p>
          <a:p>
            <a:pPr lvl="1"/>
            <a:endParaRPr lang="en-US" sz="2000" dirty="0"/>
          </a:p>
          <a:p>
            <a:r>
              <a:rPr lang="en-US" sz="2400" dirty="0"/>
              <a:t>Prior knowledge</a:t>
            </a:r>
          </a:p>
          <a:p>
            <a:pPr lvl="1"/>
            <a:r>
              <a:rPr lang="en-US" sz="2000" dirty="0"/>
              <a:t>There is a strong dependence of the CO2 measurements, on temperature,  humidity, altitude, traffic, wind etc. </a:t>
            </a:r>
          </a:p>
          <a:p>
            <a:pPr lvl="1"/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Objectives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7326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Thème Office">
  <a:themeElements>
    <a:clrScheme name="Personnalisé 63">
      <a:dk1>
        <a:sysClr val="windowText" lastClr="000000"/>
      </a:dk1>
      <a:lt1>
        <a:sysClr val="window" lastClr="FFFFFF"/>
      </a:lt1>
      <a:dk2>
        <a:srgbClr val="282362"/>
      </a:dk2>
      <a:lt2>
        <a:srgbClr val="E7E6E6"/>
      </a:lt2>
      <a:accent1>
        <a:srgbClr val="8EC63F"/>
      </a:accent1>
      <a:accent2>
        <a:srgbClr val="5461A6"/>
      </a:accent2>
      <a:accent3>
        <a:srgbClr val="B6DA82"/>
      </a:accent3>
      <a:accent4>
        <a:srgbClr val="7A85BC"/>
      </a:accent4>
      <a:accent5>
        <a:srgbClr val="76A531"/>
      </a:accent5>
      <a:accent6>
        <a:srgbClr val="5563A9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Thème Office">
  <a:themeElements>
    <a:clrScheme name="Personnalisé 63">
      <a:dk1>
        <a:sysClr val="windowText" lastClr="000000"/>
      </a:dk1>
      <a:lt1>
        <a:sysClr val="window" lastClr="FFFFFF"/>
      </a:lt1>
      <a:dk2>
        <a:srgbClr val="282362"/>
      </a:dk2>
      <a:lt2>
        <a:srgbClr val="E7E6E6"/>
      </a:lt2>
      <a:accent1>
        <a:srgbClr val="8EC63F"/>
      </a:accent1>
      <a:accent2>
        <a:srgbClr val="5461A6"/>
      </a:accent2>
      <a:accent3>
        <a:srgbClr val="B6DA82"/>
      </a:accent3>
      <a:accent4>
        <a:srgbClr val="7A85BC"/>
      </a:accent4>
      <a:accent5>
        <a:srgbClr val="76A531"/>
      </a:accent5>
      <a:accent6>
        <a:srgbClr val="5563A9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40756</TotalTime>
  <Words>489</Words>
  <Application>Microsoft Office PowerPoint</Application>
  <PresentationFormat>Widescreen</PresentationFormat>
  <Paragraphs>91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AlphaHeadlinePro-Bold</vt:lpstr>
      <vt:lpstr>Arial</vt:lpstr>
      <vt:lpstr>Calibri</vt:lpstr>
      <vt:lpstr>Mangal</vt:lpstr>
      <vt:lpstr>Segoe UI</vt:lpstr>
      <vt:lpstr>Verdana</vt:lpstr>
      <vt:lpstr>2_Thème Office</vt:lpstr>
      <vt:lpstr>3_Thème Office</vt:lpstr>
      <vt:lpstr>Data science laboratory (DSLAB)</vt:lpstr>
      <vt:lpstr>Start your engines!</vt:lpstr>
      <vt:lpstr>Solutions to Week #3</vt:lpstr>
      <vt:lpstr>Today’s lab week #4  Dealing with real  world sensor data  </vt:lpstr>
      <vt:lpstr>CarboSense: A low-cost low power CO2 network</vt:lpstr>
      <vt:lpstr>CarboSense: Project Overview</vt:lpstr>
      <vt:lpstr>Sensors’ measurements</vt:lpstr>
      <vt:lpstr>Today’s lab</vt:lpstr>
      <vt:lpstr>Objectives</vt:lpstr>
      <vt:lpstr>Suggested spatio-temporal modeling </vt:lpstr>
      <vt:lpstr>Let’s get started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 util</dc:creator>
  <cp:lastModifiedBy>Windows User</cp:lastModifiedBy>
  <cp:revision>616</cp:revision>
  <cp:lastPrinted>2017-02-05T20:52:23Z</cp:lastPrinted>
  <dcterms:created xsi:type="dcterms:W3CDTF">2016-11-02T19:50:15Z</dcterms:created>
  <dcterms:modified xsi:type="dcterms:W3CDTF">2018-03-14T15:32:45Z</dcterms:modified>
</cp:coreProperties>
</file>